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handoutMasterIdLst>
    <p:handoutMasterId r:id="rId18"/>
  </p:handoutMasterIdLst>
  <p:sldIdLst>
    <p:sldId id="340" r:id="rId2"/>
    <p:sldId id="343" r:id="rId3"/>
    <p:sldId id="345" r:id="rId4"/>
    <p:sldId id="386" r:id="rId5"/>
    <p:sldId id="387" r:id="rId6"/>
    <p:sldId id="388" r:id="rId7"/>
    <p:sldId id="377" r:id="rId8"/>
    <p:sldId id="346" r:id="rId9"/>
    <p:sldId id="376" r:id="rId10"/>
    <p:sldId id="389" r:id="rId11"/>
    <p:sldId id="390" r:id="rId12"/>
    <p:sldId id="385" r:id="rId13"/>
    <p:sldId id="360" r:id="rId14"/>
    <p:sldId id="361" r:id="rId15"/>
    <p:sldId id="380" r:id="rId16"/>
  </p:sldIdLst>
  <p:sldSz cx="9144000" cy="6858000" type="screen4x3"/>
  <p:notesSz cx="6850063" cy="9983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NEP%20BUDGET%205.4.2016\NEP%20Budget%20Calculation(25.4.2016)\State&amp;%20Regions%20Ach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744056264811562E-2"/>
          <c:y val="0.14643457067866519"/>
          <c:w val="0.76243941594679354"/>
          <c:h val="0.667808398950131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Total
Village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Sheet1!$B$3:$B$19</c:f>
              <c:strCache>
                <c:ptCount val="17"/>
                <c:pt idx="0">
                  <c:v>Ayeyarwady</c:v>
                </c:pt>
                <c:pt idx="1">
                  <c:v>Bago</c:v>
                </c:pt>
                <c:pt idx="2">
                  <c:v>Shan(N)</c:v>
                </c:pt>
                <c:pt idx="3">
                  <c:v>Sagaing</c:v>
                </c:pt>
                <c:pt idx="4">
                  <c:v>Shan(S)</c:v>
                </c:pt>
                <c:pt idx="5">
                  <c:v>Magway</c:v>
                </c:pt>
                <c:pt idx="6">
                  <c:v>Mandalay</c:v>
                </c:pt>
                <c:pt idx="7">
                  <c:v>Rakhine</c:v>
                </c:pt>
                <c:pt idx="8">
                  <c:v>Shan( E)</c:v>
                </c:pt>
                <c:pt idx="9">
                  <c:v>Kachin</c:v>
                </c:pt>
                <c:pt idx="10">
                  <c:v>Yangon</c:v>
                </c:pt>
                <c:pt idx="11">
                  <c:v>Kayin</c:v>
                </c:pt>
                <c:pt idx="12">
                  <c:v>Chin</c:v>
                </c:pt>
                <c:pt idx="13">
                  <c:v>Thaninthayi</c:v>
                </c:pt>
                <c:pt idx="14">
                  <c:v>Mon</c:v>
                </c:pt>
                <c:pt idx="15">
                  <c:v>Nay Pyi Taw</c:v>
                </c:pt>
                <c:pt idx="16">
                  <c:v>Kayah</c:v>
                </c:pt>
              </c:strCache>
            </c:strRef>
          </c:cat>
          <c:val>
            <c:numRef>
              <c:f>Sheet1!$C$3:$C$19</c:f>
              <c:numCache>
                <c:formatCode>General</c:formatCode>
                <c:ptCount val="17"/>
                <c:pt idx="0">
                  <c:v>11908</c:v>
                </c:pt>
                <c:pt idx="1">
                  <c:v>6495</c:v>
                </c:pt>
                <c:pt idx="2">
                  <c:v>6079</c:v>
                </c:pt>
                <c:pt idx="3">
                  <c:v>6005</c:v>
                </c:pt>
                <c:pt idx="4">
                  <c:v>4965</c:v>
                </c:pt>
                <c:pt idx="5">
                  <c:v>4795</c:v>
                </c:pt>
                <c:pt idx="6">
                  <c:v>4781</c:v>
                </c:pt>
                <c:pt idx="7">
                  <c:v>3760</c:v>
                </c:pt>
                <c:pt idx="8">
                  <c:v>3304</c:v>
                </c:pt>
                <c:pt idx="9">
                  <c:v>2582</c:v>
                </c:pt>
                <c:pt idx="10">
                  <c:v>2129</c:v>
                </c:pt>
                <c:pt idx="11">
                  <c:v>2063</c:v>
                </c:pt>
                <c:pt idx="12">
                  <c:v>1346</c:v>
                </c:pt>
                <c:pt idx="13">
                  <c:v>1230</c:v>
                </c:pt>
                <c:pt idx="14">
                  <c:v>1150</c:v>
                </c:pt>
                <c:pt idx="15">
                  <c:v>796</c:v>
                </c:pt>
                <c:pt idx="16">
                  <c:v>511</c:v>
                </c:pt>
              </c:numCache>
            </c:numRef>
          </c:val>
        </c:ser>
        <c:ser>
          <c:idx val="1"/>
          <c:order val="1"/>
          <c:tx>
            <c:strRef>
              <c:f>Sheet1!$D$2</c:f>
              <c:strCache>
                <c:ptCount val="1"/>
                <c:pt idx="0">
                  <c:v>Electrified Villages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Sheet1!$B$3:$B$19</c:f>
              <c:strCache>
                <c:ptCount val="17"/>
                <c:pt idx="0">
                  <c:v>Ayeyarwady</c:v>
                </c:pt>
                <c:pt idx="1">
                  <c:v>Bago</c:v>
                </c:pt>
                <c:pt idx="2">
                  <c:v>Shan(N)</c:v>
                </c:pt>
                <c:pt idx="3">
                  <c:v>Sagaing</c:v>
                </c:pt>
                <c:pt idx="4">
                  <c:v>Shan(S)</c:v>
                </c:pt>
                <c:pt idx="5">
                  <c:v>Magway</c:v>
                </c:pt>
                <c:pt idx="6">
                  <c:v>Mandalay</c:v>
                </c:pt>
                <c:pt idx="7">
                  <c:v>Rakhine</c:v>
                </c:pt>
                <c:pt idx="8">
                  <c:v>Shan( E)</c:v>
                </c:pt>
                <c:pt idx="9">
                  <c:v>Kachin</c:v>
                </c:pt>
                <c:pt idx="10">
                  <c:v>Yangon</c:v>
                </c:pt>
                <c:pt idx="11">
                  <c:v>Kayin</c:v>
                </c:pt>
                <c:pt idx="12">
                  <c:v>Chin</c:v>
                </c:pt>
                <c:pt idx="13">
                  <c:v>Thaninthayi</c:v>
                </c:pt>
                <c:pt idx="14">
                  <c:v>Mon</c:v>
                </c:pt>
                <c:pt idx="15">
                  <c:v>Nay Pyi Taw</c:v>
                </c:pt>
                <c:pt idx="16">
                  <c:v>Kayah</c:v>
                </c:pt>
              </c:strCache>
            </c:strRef>
          </c:cat>
          <c:val>
            <c:numRef>
              <c:f>Sheet1!$D$3:$D$19</c:f>
              <c:numCache>
                <c:formatCode>General</c:formatCode>
                <c:ptCount val="17"/>
                <c:pt idx="0">
                  <c:v>2022</c:v>
                </c:pt>
                <c:pt idx="1">
                  <c:v>1305</c:v>
                </c:pt>
                <c:pt idx="2">
                  <c:v>1503</c:v>
                </c:pt>
                <c:pt idx="3">
                  <c:v>2299</c:v>
                </c:pt>
                <c:pt idx="4">
                  <c:v>1713</c:v>
                </c:pt>
                <c:pt idx="5">
                  <c:v>1563</c:v>
                </c:pt>
                <c:pt idx="6">
                  <c:v>2317</c:v>
                </c:pt>
                <c:pt idx="7">
                  <c:v>1115</c:v>
                </c:pt>
                <c:pt idx="8">
                  <c:v>517</c:v>
                </c:pt>
                <c:pt idx="9">
                  <c:v>819</c:v>
                </c:pt>
                <c:pt idx="10">
                  <c:v>1076</c:v>
                </c:pt>
                <c:pt idx="11">
                  <c:v>805</c:v>
                </c:pt>
                <c:pt idx="12">
                  <c:v>598</c:v>
                </c:pt>
                <c:pt idx="13">
                  <c:v>381</c:v>
                </c:pt>
                <c:pt idx="14">
                  <c:v>701</c:v>
                </c:pt>
                <c:pt idx="15">
                  <c:v>319</c:v>
                </c:pt>
                <c:pt idx="16">
                  <c:v>483</c:v>
                </c:pt>
              </c:numCache>
            </c:numRef>
          </c:val>
        </c:ser>
        <c:ser>
          <c:idx val="2"/>
          <c:order val="2"/>
          <c:tx>
            <c:strRef>
              <c:f>Sheet1!$E$2</c:f>
              <c:strCache>
                <c:ptCount val="1"/>
                <c:pt idx="0">
                  <c:v>Electrified Villages
(%)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Sheet1!$B$3:$B$19</c:f>
              <c:strCache>
                <c:ptCount val="17"/>
                <c:pt idx="0">
                  <c:v>Ayeyarwady</c:v>
                </c:pt>
                <c:pt idx="1">
                  <c:v>Bago</c:v>
                </c:pt>
                <c:pt idx="2">
                  <c:v>Shan(N)</c:v>
                </c:pt>
                <c:pt idx="3">
                  <c:v>Sagaing</c:v>
                </c:pt>
                <c:pt idx="4">
                  <c:v>Shan(S)</c:v>
                </c:pt>
                <c:pt idx="5">
                  <c:v>Magway</c:v>
                </c:pt>
                <c:pt idx="6">
                  <c:v>Mandalay</c:v>
                </c:pt>
                <c:pt idx="7">
                  <c:v>Rakhine</c:v>
                </c:pt>
                <c:pt idx="8">
                  <c:v>Shan( E)</c:v>
                </c:pt>
                <c:pt idx="9">
                  <c:v>Kachin</c:v>
                </c:pt>
                <c:pt idx="10">
                  <c:v>Yangon</c:v>
                </c:pt>
                <c:pt idx="11">
                  <c:v>Kayin</c:v>
                </c:pt>
                <c:pt idx="12">
                  <c:v>Chin</c:v>
                </c:pt>
                <c:pt idx="13">
                  <c:v>Thaninthayi</c:v>
                </c:pt>
                <c:pt idx="14">
                  <c:v>Mon</c:v>
                </c:pt>
                <c:pt idx="15">
                  <c:v>Nay Pyi Taw</c:v>
                </c:pt>
                <c:pt idx="16">
                  <c:v>Kayah</c:v>
                </c:pt>
              </c:strCache>
            </c:strRef>
          </c:cat>
          <c:val>
            <c:numRef>
              <c:f>Sheet1!$E$3:$E$19</c:f>
            </c:numRef>
          </c:val>
        </c:ser>
        <c:ser>
          <c:idx val="3"/>
          <c:order val="3"/>
          <c:tx>
            <c:strRef>
              <c:f>Sheet1!$F$2</c:f>
              <c:strCache>
                <c:ptCount val="1"/>
                <c:pt idx="0">
                  <c:v>Unelectrified
Villages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Sheet1!$B$3:$B$19</c:f>
              <c:strCache>
                <c:ptCount val="17"/>
                <c:pt idx="0">
                  <c:v>Ayeyarwady</c:v>
                </c:pt>
                <c:pt idx="1">
                  <c:v>Bago</c:v>
                </c:pt>
                <c:pt idx="2">
                  <c:v>Shan(N)</c:v>
                </c:pt>
                <c:pt idx="3">
                  <c:v>Sagaing</c:v>
                </c:pt>
                <c:pt idx="4">
                  <c:v>Shan(S)</c:v>
                </c:pt>
                <c:pt idx="5">
                  <c:v>Magway</c:v>
                </c:pt>
                <c:pt idx="6">
                  <c:v>Mandalay</c:v>
                </c:pt>
                <c:pt idx="7">
                  <c:v>Rakhine</c:v>
                </c:pt>
                <c:pt idx="8">
                  <c:v>Shan( E)</c:v>
                </c:pt>
                <c:pt idx="9">
                  <c:v>Kachin</c:v>
                </c:pt>
                <c:pt idx="10">
                  <c:v>Yangon</c:v>
                </c:pt>
                <c:pt idx="11">
                  <c:v>Kayin</c:v>
                </c:pt>
                <c:pt idx="12">
                  <c:v>Chin</c:v>
                </c:pt>
                <c:pt idx="13">
                  <c:v>Thaninthayi</c:v>
                </c:pt>
                <c:pt idx="14">
                  <c:v>Mon</c:v>
                </c:pt>
                <c:pt idx="15">
                  <c:v>Nay Pyi Taw</c:v>
                </c:pt>
                <c:pt idx="16">
                  <c:v>Kayah</c:v>
                </c:pt>
              </c:strCache>
            </c:strRef>
          </c:cat>
          <c:val>
            <c:numRef>
              <c:f>Sheet1!$F$3:$F$19</c:f>
              <c:numCache>
                <c:formatCode>General</c:formatCode>
                <c:ptCount val="17"/>
                <c:pt idx="0">
                  <c:v>9886</c:v>
                </c:pt>
                <c:pt idx="1">
                  <c:v>5190</c:v>
                </c:pt>
                <c:pt idx="2">
                  <c:v>4576</c:v>
                </c:pt>
                <c:pt idx="3">
                  <c:v>3706</c:v>
                </c:pt>
                <c:pt idx="4">
                  <c:v>3252</c:v>
                </c:pt>
                <c:pt idx="5">
                  <c:v>3232</c:v>
                </c:pt>
                <c:pt idx="6">
                  <c:v>2464</c:v>
                </c:pt>
                <c:pt idx="7">
                  <c:v>2645</c:v>
                </c:pt>
                <c:pt idx="8">
                  <c:v>2787</c:v>
                </c:pt>
                <c:pt idx="9">
                  <c:v>1763</c:v>
                </c:pt>
                <c:pt idx="10">
                  <c:v>1053</c:v>
                </c:pt>
                <c:pt idx="11">
                  <c:v>1258</c:v>
                </c:pt>
                <c:pt idx="12">
                  <c:v>748</c:v>
                </c:pt>
                <c:pt idx="13">
                  <c:v>849</c:v>
                </c:pt>
                <c:pt idx="14">
                  <c:v>449</c:v>
                </c:pt>
                <c:pt idx="15">
                  <c:v>477</c:v>
                </c:pt>
                <c:pt idx="16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030016"/>
        <c:axId val="87031808"/>
      </c:barChart>
      <c:catAx>
        <c:axId val="87030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7031808"/>
        <c:crosses val="autoZero"/>
        <c:auto val="1"/>
        <c:lblAlgn val="ctr"/>
        <c:lblOffset val="100"/>
        <c:noMultiLvlLbl val="0"/>
      </c:catAx>
      <c:valAx>
        <c:axId val="87031808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Nos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Viillage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30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489107628330389"/>
          <c:y val="0.43030652418447729"/>
          <c:w val="0.15108923716696129"/>
          <c:h val="0.230815523059617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68361" cy="500923"/>
          </a:xfrm>
          <a:prstGeom prst="rect">
            <a:avLst/>
          </a:prstGeom>
        </p:spPr>
        <p:txBody>
          <a:bodyPr vert="horz" lIns="91029" tIns="45514" rIns="91029" bIns="455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0117" y="1"/>
            <a:ext cx="2968361" cy="500923"/>
          </a:xfrm>
          <a:prstGeom prst="rect">
            <a:avLst/>
          </a:prstGeom>
        </p:spPr>
        <p:txBody>
          <a:bodyPr vert="horz" lIns="91029" tIns="45514" rIns="91029" bIns="45514" rtlCol="0"/>
          <a:lstStyle>
            <a:lvl1pPr algn="r">
              <a:defRPr sz="1200"/>
            </a:lvl1pPr>
          </a:lstStyle>
          <a:p>
            <a:fld id="{ADCF355E-3B6B-4ADF-806A-08189BB230CA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2868"/>
            <a:ext cx="2968361" cy="500922"/>
          </a:xfrm>
          <a:prstGeom prst="rect">
            <a:avLst/>
          </a:prstGeom>
        </p:spPr>
        <p:txBody>
          <a:bodyPr vert="horz" lIns="91029" tIns="45514" rIns="91029" bIns="455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0117" y="9482868"/>
            <a:ext cx="2968361" cy="500922"/>
          </a:xfrm>
          <a:prstGeom prst="rect">
            <a:avLst/>
          </a:prstGeom>
        </p:spPr>
        <p:txBody>
          <a:bodyPr vert="horz" lIns="91029" tIns="45514" rIns="91029" bIns="45514" rtlCol="0" anchor="b"/>
          <a:lstStyle>
            <a:lvl1pPr algn="r">
              <a:defRPr sz="1200"/>
            </a:lvl1pPr>
          </a:lstStyle>
          <a:p>
            <a:fld id="{4E1C2C9B-2540-4DBE-B212-42770E7D8A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43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68361" cy="499188"/>
          </a:xfrm>
          <a:prstGeom prst="rect">
            <a:avLst/>
          </a:prstGeom>
        </p:spPr>
        <p:txBody>
          <a:bodyPr vert="horz" lIns="91029" tIns="45514" rIns="91029" bIns="455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0117" y="1"/>
            <a:ext cx="2968361" cy="499188"/>
          </a:xfrm>
          <a:prstGeom prst="rect">
            <a:avLst/>
          </a:prstGeom>
        </p:spPr>
        <p:txBody>
          <a:bodyPr vert="horz" lIns="91029" tIns="45514" rIns="91029" bIns="45514" rtlCol="0"/>
          <a:lstStyle>
            <a:lvl1pPr algn="r">
              <a:defRPr sz="1200"/>
            </a:lvl1pPr>
          </a:lstStyle>
          <a:p>
            <a:fld id="{5CF0521D-D149-4E23-AD5F-538712BA19B2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47713"/>
            <a:ext cx="4992687" cy="3746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29" tIns="45514" rIns="91029" bIns="455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007" y="4742300"/>
            <a:ext cx="5480050" cy="4492705"/>
          </a:xfrm>
          <a:prstGeom prst="rect">
            <a:avLst/>
          </a:prstGeom>
        </p:spPr>
        <p:txBody>
          <a:bodyPr vert="horz" lIns="91029" tIns="45514" rIns="91029" bIns="455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82867"/>
            <a:ext cx="2968361" cy="499188"/>
          </a:xfrm>
          <a:prstGeom prst="rect">
            <a:avLst/>
          </a:prstGeom>
        </p:spPr>
        <p:txBody>
          <a:bodyPr vert="horz" lIns="91029" tIns="45514" rIns="91029" bIns="455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0117" y="9482867"/>
            <a:ext cx="2968361" cy="499188"/>
          </a:xfrm>
          <a:prstGeom prst="rect">
            <a:avLst/>
          </a:prstGeom>
        </p:spPr>
        <p:txBody>
          <a:bodyPr vert="horz" lIns="91029" tIns="45514" rIns="91029" bIns="45514" rtlCol="0" anchor="b"/>
          <a:lstStyle>
            <a:lvl1pPr algn="r">
              <a:defRPr sz="1200"/>
            </a:lvl1pPr>
          </a:lstStyle>
          <a:p>
            <a:fld id="{78675F6B-46C2-464A-9232-D5131E139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865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75F6B-46C2-464A-9232-D5131E1396D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53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6D0CA-48F4-4AE4-9F1B-A9C61A9C3AB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47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75F6B-46C2-464A-9232-D5131E1396D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849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09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37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57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96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08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66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184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35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78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1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38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E50C9-C171-4260-8402-BCFAF6319179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92793-B503-4E5C-9522-08881ABE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2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337" y="5005136"/>
            <a:ext cx="4186989" cy="1177154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n-US" sz="1800" b="1" dirty="0" smtClean="0">
                <a:ln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on National Electrification and Power Sector Development in Myanmar</a:t>
            </a:r>
            <a:br>
              <a:rPr lang="en-US" sz="1800" b="1" dirty="0" smtClean="0">
                <a:ln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 smtClean="0">
                <a:ln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ln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 smtClean="0">
                <a:ln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18, 2016</a:t>
            </a:r>
            <a:endParaRPr lang="en-US" sz="1800" b="1" dirty="0">
              <a:ln/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44315" y="3844368"/>
            <a:ext cx="5855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Department </a:t>
            </a:r>
            <a:r>
              <a:rPr lang="en-US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 Rural </a:t>
            </a:r>
            <a:r>
              <a:rPr lang="en-US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</a:p>
          <a:p>
            <a:pPr algn="ctr"/>
            <a:r>
              <a:rPr lang="en-US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Ministry of Agriculture, Livestock and Irrigation </a:t>
            </a:r>
            <a:r>
              <a:rPr lang="en-US" b="1" dirty="0" smtClean="0">
                <a:ln w="66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>
              <a:ln w="66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Myanm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37" y="136039"/>
            <a:ext cx="8919411" cy="34033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739" y="360402"/>
            <a:ext cx="88439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National Electrification </a:t>
            </a:r>
            <a:r>
              <a:rPr lang="en-US" sz="3600" b="1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endParaRPr lang="en-US" sz="3600" b="1" dirty="0">
              <a:ln w="0"/>
              <a:solidFill>
                <a:schemeClr val="bg2">
                  <a:lumMod val="2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Off-grid</a:t>
            </a:r>
            <a:r>
              <a:rPr lang="en-US" sz="3600" b="1" dirty="0">
                <a:ln w="660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ln w="6600">
                  <a:noFill/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Rural</a:t>
            </a:r>
            <a:r>
              <a:rPr lang="en-US" sz="3600" b="1" dirty="0" smtClean="0">
                <a:ln w="660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Electrification in Myanmar</a:t>
            </a:r>
            <a:endParaRPr lang="en-US" sz="3600" b="1" dirty="0">
              <a:ln w="0"/>
              <a:solidFill>
                <a:schemeClr val="bg2">
                  <a:lumMod val="2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80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963484"/>
              </p:ext>
            </p:extLst>
          </p:nvPr>
        </p:nvGraphicFramePr>
        <p:xfrm>
          <a:off x="519112" y="1043647"/>
          <a:ext cx="8157619" cy="456532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48089"/>
                <a:gridCol w="1163221"/>
                <a:gridCol w="660920"/>
                <a:gridCol w="853623"/>
                <a:gridCol w="853623"/>
                <a:gridCol w="863844"/>
                <a:gridCol w="715161"/>
                <a:gridCol w="814918"/>
                <a:gridCol w="785004"/>
                <a:gridCol w="999216"/>
              </a:tblGrid>
              <a:tr h="521746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No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State/</a:t>
                      </a:r>
                    </a:p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Region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Town</a:t>
                      </a:r>
                    </a:p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ships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Total</a:t>
                      </a:r>
                    </a:p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Villages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HHs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First </a:t>
                      </a:r>
                      <a:r>
                        <a:rPr lang="en-US" sz="140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Payment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100584" marR="100584" marT="51816" marB="51816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Second Payment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Remarks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</a:tr>
              <a:tr h="451543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100584" marR="100584" marT="51816" marB="51816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100584" marR="100584" marT="51816" marB="51816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100584" marR="100584" marT="51816" marB="51816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100584" marR="100584" marT="51816" marB="51816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Villages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HHs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Villages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HHs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100584" marR="100584" marT="51816" marB="51816" anchor="ctr"/>
                </a:tc>
              </a:tr>
              <a:tr h="35528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Kayin</a:t>
                      </a:r>
                      <a:endParaRPr lang="en-US" sz="1400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110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7896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137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10870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Collecting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/>
                </a:tc>
              </a:tr>
              <a:tr h="43052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Chin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274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11379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153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5280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။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/>
                </a:tc>
              </a:tr>
              <a:tr h="3741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Sagaing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11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91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7756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83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5491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။</a:t>
                      </a:r>
                    </a:p>
                  </a:txBody>
                  <a:tcPr marL="88751" marR="88751"/>
                </a:tc>
              </a:tr>
              <a:tr h="33617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Thaninthary</a:t>
                      </a:r>
                      <a:endParaRPr lang="en-US" sz="1400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6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164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16666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142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8743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။</a:t>
                      </a:r>
                    </a:p>
                  </a:txBody>
                  <a:tcPr marL="88751" marR="88751"/>
                </a:tc>
              </a:tr>
              <a:tr h="33617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Rakhine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9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350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30384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73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4356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။</a:t>
                      </a:r>
                    </a:p>
                  </a:txBody>
                  <a:tcPr marL="88751" marR="88751"/>
                </a:tc>
              </a:tr>
              <a:tr h="33617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6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Shan(East)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8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198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6058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141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4433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။</a:t>
                      </a:r>
                    </a:p>
                  </a:txBody>
                  <a:tcPr marL="88751" marR="88751"/>
                </a:tc>
              </a:tr>
              <a:tr h="33617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7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Shan(North)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17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532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20548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259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9391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180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6438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။</a:t>
                      </a:r>
                    </a:p>
                  </a:txBody>
                  <a:tcPr marL="88751" marR="88751"/>
                </a:tc>
              </a:tr>
              <a:tr h="5217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8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Ayarwaddy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10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363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36081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316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20348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-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။</a:t>
                      </a:r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/>
                </a:tc>
              </a:tr>
              <a:tr h="336176">
                <a:tc>
                  <a:txBody>
                    <a:bodyPr/>
                    <a:lstStyle/>
                    <a:p>
                      <a:endParaRPr lang="en-US" sz="14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Total</a:t>
                      </a:r>
                      <a:endParaRPr lang="en-US" sz="1400" b="1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71</a:t>
                      </a:r>
                    </a:p>
                  </a:txBody>
                  <a:tcPr marL="88751" marR="887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2082</a:t>
                      </a:r>
                      <a:endParaRPr lang="en-US" sz="1400" b="1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136768</a:t>
                      </a:r>
                      <a:endParaRPr lang="en-US" sz="1400" b="1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1304</a:t>
                      </a:r>
                    </a:p>
                  </a:txBody>
                  <a:tcPr marL="88751" marR="8875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68912</a:t>
                      </a:r>
                    </a:p>
                  </a:txBody>
                  <a:tcPr marL="88751" marR="8875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180</a:t>
                      </a:r>
                    </a:p>
                  </a:txBody>
                  <a:tcPr marL="88751" marR="8875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6438</a:t>
                      </a:r>
                    </a:p>
                  </a:txBody>
                  <a:tcPr marL="88751" marR="8875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/>
                </a:tc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2719-5958-4B9B-8F86-FB429BDDEED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1074943" y="203245"/>
            <a:ext cx="6770749" cy="417988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9885" tIns="44943" rIns="89885" bIns="44943" anchor="t" anchorCtr="0">
            <a:noAutofit/>
          </a:bodyPr>
          <a:lstStyle/>
          <a:p>
            <a:pPr algn="ctr"/>
            <a:r>
              <a:rPr lang="en-US" sz="20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List of Payment Collection for Community Contribution </a:t>
            </a:r>
            <a:endParaRPr lang="en-US" sz="20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4182" y="5934775"/>
            <a:ext cx="8282272" cy="672353"/>
          </a:xfrm>
          <a:prstGeom prst="rect">
            <a:avLst/>
          </a:prstGeom>
        </p:spPr>
        <p:txBody>
          <a:bodyPr vert="horz" lIns="89885" tIns="44943" rIns="89885" bIns="44943" rtlCol="0" anchor="ctr">
            <a:noAutofit/>
          </a:bodyPr>
          <a:lstStyle>
            <a:lvl1pPr algn="ctr" defTabSz="101882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sz="16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Note ။</a:t>
            </a:r>
            <a:r>
              <a:rPr lang="en-US" sz="1600" b="1" dirty="0"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sz="16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။First Payment – 1304 villages / 68912 HHs = 1221.213  Mil Kyats</a:t>
            </a:r>
          </a:p>
          <a:p>
            <a:pPr algn="l">
              <a:lnSpc>
                <a:spcPct val="150000"/>
              </a:lnSpc>
            </a:pPr>
            <a:r>
              <a:rPr lang="en-US" sz="16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	   Until (16.5.2016)</a:t>
            </a:r>
            <a:endParaRPr lang="en-US" sz="1600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27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72666" y="188468"/>
            <a:ext cx="6868470" cy="823657"/>
          </a:xfr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anchor="t" anchorCtr="0">
            <a:noAutofit/>
          </a:bodyPr>
          <a:lstStyle/>
          <a:p>
            <a:pPr>
              <a:lnSpc>
                <a:spcPct val="200000"/>
              </a:lnSpc>
            </a:pPr>
            <a:r>
              <a:rPr lang="en-US" sz="2471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Situation for Procurement Plan</a:t>
            </a:r>
            <a:endParaRPr lang="en-US" sz="2471" b="1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2719-5958-4B9B-8F86-FB429BDDEED8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356142"/>
              </p:ext>
            </p:extLst>
          </p:nvPr>
        </p:nvGraphicFramePr>
        <p:xfrm>
          <a:off x="153564" y="1217460"/>
          <a:ext cx="8843853" cy="4606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650"/>
                <a:gridCol w="3624609"/>
                <a:gridCol w="1880558"/>
                <a:gridCol w="1492370"/>
                <a:gridCol w="1371666"/>
              </a:tblGrid>
              <a:tr h="67859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Sr.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Subject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Situation</a:t>
                      </a:r>
                      <a:r>
                        <a:rPr lang="en-US" sz="200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Hiring</a:t>
                      </a:r>
                      <a:r>
                        <a:rPr lang="en-US" sz="200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Period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Remark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</a:tr>
              <a:tr h="56794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Procurement</a:t>
                      </a:r>
                      <a:r>
                        <a:rPr lang="en-US" sz="200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Consultant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Finished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12 month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r>
                        <a:rPr lang="en-US" sz="2000" baseline="30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st</a:t>
                      </a:r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, June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</a:tr>
              <a:tr h="45633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Project Implementation Advisors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Finished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12</a:t>
                      </a:r>
                      <a:r>
                        <a:rPr lang="en-US" sz="200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month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r>
                        <a:rPr lang="en-US" sz="2000" baseline="30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st</a:t>
                      </a:r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, June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</a:tr>
              <a:tr h="67859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PV Inspection &amp; Verification Firm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Evaluation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 month</a:t>
                      </a:r>
                      <a:endParaRPr lang="en-US" sz="2000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15</a:t>
                      </a:r>
                      <a:r>
                        <a:rPr lang="en-US" sz="2000" baseline="30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th</a:t>
                      </a:r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, Nov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</a:tr>
              <a:tr h="41141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PV Implementation Advisor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Finished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12 month</a:t>
                      </a:r>
                      <a:endParaRPr lang="en-US" sz="2000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18</a:t>
                      </a:r>
                      <a:r>
                        <a:rPr lang="en-US" sz="2000" baseline="30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th</a:t>
                      </a:r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, May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</a:tr>
              <a:tr h="40990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Mini-grid Implementation Advisor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Evaluation 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12 month</a:t>
                      </a:r>
                      <a:endParaRPr lang="en-US" sz="2000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Aug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</a:tr>
              <a:tr h="40990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6</a:t>
                      </a:r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Open the tender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Finished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(May 12, 2016)</a:t>
                      </a: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marL="0" marR="0" indent="0" algn="ct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88751" marR="8875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74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352285"/>
              </p:ext>
            </p:extLst>
          </p:nvPr>
        </p:nvGraphicFramePr>
        <p:xfrm>
          <a:off x="228600" y="1297727"/>
          <a:ext cx="8513848" cy="4511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22027"/>
                <a:gridCol w="1990092"/>
                <a:gridCol w="1420215"/>
                <a:gridCol w="1442746"/>
                <a:gridCol w="1569384"/>
                <a:gridCol w="1569384"/>
              </a:tblGrid>
              <a:tr h="6477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Sr.</a:t>
                      </a:r>
                      <a:endParaRPr lang="en-US" sz="18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Type</a:t>
                      </a:r>
                      <a:r>
                        <a:rPr lang="en-US" sz="1800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of Training</a:t>
                      </a:r>
                      <a:endParaRPr lang="en-US" sz="18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Place</a:t>
                      </a:r>
                      <a:endParaRPr lang="en-US" sz="18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Date</a:t>
                      </a:r>
                      <a:endParaRPr lang="en-US" sz="18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No.of</a:t>
                      </a:r>
                      <a:r>
                        <a:rPr lang="en-US" sz="18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Trainee</a:t>
                      </a:r>
                      <a:endParaRPr lang="en-US" sz="18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Remark</a:t>
                      </a:r>
                      <a:endParaRPr lang="en-US" sz="1800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Training</a:t>
                      </a: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for Verification the Component of </a:t>
                      </a:r>
                      <a:r>
                        <a:rPr lang="en-US" b="1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Solar Home System and Design Calculation</a:t>
                      </a:r>
                      <a:endParaRPr lang="en-US" b="1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Department of Rural Development</a:t>
                      </a: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(Head Quarter)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19.1.2016 – 22.1.2016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45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Union  -35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S&amp;D   -10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Pro-Engineering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Training for </a:t>
                      </a:r>
                      <a:r>
                        <a:rPr lang="en-US" b="1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Solar Mini-grid Installation and Verification</a:t>
                      </a:r>
                      <a:endParaRPr lang="en-US" b="1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Department of Rural Development</a:t>
                      </a: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(Head Quarter)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4.2.2016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39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Union  -23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S&amp;D   -16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ADB (Technical</a:t>
                      </a: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Assistance)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Capacity</a:t>
                      </a: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Building for </a:t>
                      </a:r>
                      <a:r>
                        <a:rPr lang="en-US" b="1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Biomass, Biogas Hydro Mini-grid</a:t>
                      </a:r>
                      <a:endParaRPr lang="en-US" b="1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Department of Rural Development</a:t>
                      </a:r>
                      <a:r>
                        <a:rPr lang="en-US" baseline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(Head Quarter)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10.3.2016-11.3.2016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25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Union  -23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S&amp;D   -  2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ADB (Technical</a:t>
                      </a: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Assistance)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Training for Basic &amp; Advanced </a:t>
                      </a:r>
                      <a:r>
                        <a:rPr lang="en-US" b="1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GIS</a:t>
                      </a:r>
                      <a:endParaRPr lang="en-US" b="1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Department of Rural Development</a:t>
                      </a: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(Head Quarter)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16.3.2016-</a:t>
                      </a: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22.3.2016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28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Union      -  24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S&amp;D        -    2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MOEE      -   2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ADB (Technical</a:t>
                      </a:r>
                      <a:r>
                        <a:rPr lang="en-US" baseline="0" dirty="0" smtClean="0"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Assistance)</a:t>
                      </a:r>
                      <a:endParaRPr lang="en-US" dirty="0"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itle 3"/>
          <p:cNvSpPr txBox="1">
            <a:spLocks/>
          </p:cNvSpPr>
          <p:nvPr/>
        </p:nvSpPr>
        <p:spPr>
          <a:xfrm>
            <a:off x="1703152" y="146650"/>
            <a:ext cx="5793527" cy="8885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0" rIns="9144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en-US" sz="28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Trainings </a:t>
            </a:r>
            <a:endParaRPr lang="en-US" sz="3200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56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96804"/>
            <a:ext cx="6400800" cy="487362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effectLst/>
                <a:latin typeface="Times New Roman" pitchFamily="18" charset="0"/>
                <a:cs typeface="Times New Roman" pitchFamily="18" charset="0"/>
              </a:rPr>
              <a:t>Challenges and Barriers </a:t>
            </a:r>
            <a:endParaRPr lang="en-US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464" y="862918"/>
            <a:ext cx="8229600" cy="5756246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Lack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communities institutional capacity due to people contribution at the beginning of the project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Most of the user don’t want to pay the cost of system without seeing the product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Poor access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finance by some user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Lack of knowledge for the use of good qualified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product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operation and maintenance of  the system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Lack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Rules and Regulations of Rural Electrification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Law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Equipment and capacity building for DRD staff  for inspection and feasibility study process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articipation of women in VEC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Private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sector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participation in remote area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Guidelines of the mini-grid system , operation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maintenance,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collection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tariff (1% of household target in first year of  NEP Project)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Time is limited to complete target installation for 16-17 FY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Feasible data for mini-grid and budget allotment for feasible study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28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71600" y="211138"/>
            <a:ext cx="6400800" cy="487362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effectLst/>
                <a:latin typeface="Times New Roman" pitchFamily="18" charset="0"/>
                <a:cs typeface="Times New Roman" pitchFamily="18" charset="0"/>
              </a:rPr>
              <a:t>Way Forward</a:t>
            </a:r>
            <a:endParaRPr lang="en-US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3829" y="882133"/>
            <a:ext cx="814251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 the capacity building/training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Implementing  the target of the installation by (2016-2017) FY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Geospatial electrification planning: update and new data collection.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 the project progress reports based on the project results monitoring framework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 preparation and implementation of Rural Electrification Law and related regulations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mini-grid/small-power producer regulatory framework including tariff-setting mechanism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Appropriation of Propose Mini-grid Project from State and Region and Private Sector into NEP Project and Development Partner’s Cooperation project.</a:t>
            </a:r>
          </a:p>
          <a:p>
            <a:pPr marL="342900" lvl="3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 the Mini-grid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pre-feasibility and feasibility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Increasing the mini-grid project up to 10% of  household at the end of phase 1 project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Implementing the target of the Project Coordination with DRD, NGO, INGO, DP inline with NEP Project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implement the Project’s Environmental and Social Impact Assessment Framework.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34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176386" y="2833688"/>
            <a:ext cx="9372600" cy="8683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yanmar3" pitchFamily="18" charset="0"/>
                <a:ea typeface="+mj-ea"/>
                <a:cs typeface="Myanmar3" pitchFamily="18" charset="0"/>
              </a:rPr>
              <a:t>Thank You for Your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2415987"/>
              </p:ext>
            </p:extLst>
          </p:nvPr>
        </p:nvGraphicFramePr>
        <p:xfrm>
          <a:off x="1" y="228600"/>
          <a:ext cx="91440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57325" y="185737"/>
            <a:ext cx="6357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Electrified Villages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22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1" t="16310" r="35441" b="23427"/>
          <a:stretch/>
        </p:blipFill>
        <p:spPr>
          <a:xfrm>
            <a:off x="2656115" y="228600"/>
            <a:ext cx="3211285" cy="6198652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217714" y="533400"/>
            <a:ext cx="1470283" cy="986135"/>
            <a:chOff x="533400" y="2438400"/>
            <a:chExt cx="2133600" cy="1840785"/>
          </a:xfrm>
        </p:grpSpPr>
        <p:sp>
          <p:nvSpPr>
            <p:cNvPr id="13" name="Rounded Rectangle 12"/>
            <p:cNvSpPr/>
            <p:nvPr/>
          </p:nvSpPr>
          <p:spPr>
            <a:xfrm>
              <a:off x="533400" y="2438400"/>
              <a:ext cx="2133600" cy="144780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9600" y="2514600"/>
              <a:ext cx="1981200" cy="1764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Sagaing</a:t>
              </a:r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Region</a:t>
              </a: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Townships  - 11 </a:t>
              </a: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Villages      - 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91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Households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7756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313715" y="3585865"/>
            <a:ext cx="1534886" cy="986135"/>
            <a:chOff x="533400" y="2438400"/>
            <a:chExt cx="2133600" cy="1840785"/>
          </a:xfrm>
        </p:grpSpPr>
        <p:sp>
          <p:nvSpPr>
            <p:cNvPr id="17" name="Rounded Rectangle 16"/>
            <p:cNvSpPr/>
            <p:nvPr/>
          </p:nvSpPr>
          <p:spPr>
            <a:xfrm>
              <a:off x="533400" y="2438400"/>
              <a:ext cx="2133600" cy="144780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9600" y="2514600"/>
              <a:ext cx="1981200" cy="1764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Kayin</a:t>
              </a:r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State</a:t>
              </a:r>
            </a:p>
            <a:p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Townships  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- 5</a:t>
              </a: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Villages     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110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Households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7896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28556" y="185411"/>
            <a:ext cx="1431472" cy="1592207"/>
            <a:chOff x="533400" y="2438400"/>
            <a:chExt cx="2133600" cy="1447800"/>
          </a:xfrm>
        </p:grpSpPr>
        <p:sp>
          <p:nvSpPr>
            <p:cNvPr id="20" name="Rounded Rectangle 19"/>
            <p:cNvSpPr/>
            <p:nvPr/>
          </p:nvSpPr>
          <p:spPr>
            <a:xfrm>
              <a:off x="533400" y="2438400"/>
              <a:ext cx="2133600" cy="144780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9600" y="2791756"/>
              <a:ext cx="1981200" cy="853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Shan </a:t>
              </a:r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State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Townships  - 25 </a:t>
              </a: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Villages     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730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Households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26606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313714" y="5074486"/>
            <a:ext cx="1687286" cy="977851"/>
            <a:chOff x="533400" y="2438400"/>
            <a:chExt cx="2133600" cy="1904144"/>
          </a:xfrm>
        </p:grpSpPr>
        <p:sp>
          <p:nvSpPr>
            <p:cNvPr id="23" name="Rounded Rectangle 22"/>
            <p:cNvSpPr/>
            <p:nvPr/>
          </p:nvSpPr>
          <p:spPr>
            <a:xfrm>
              <a:off x="533400" y="2438400"/>
              <a:ext cx="2133600" cy="144780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09600" y="2514601"/>
              <a:ext cx="1981201" cy="1827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Tanintharyi</a:t>
              </a:r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Region</a:t>
              </a: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Townships 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Villages      - 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164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Households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16666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783114" y="4800600"/>
            <a:ext cx="1636486" cy="986135"/>
            <a:chOff x="533400" y="2438400"/>
            <a:chExt cx="2133600" cy="1840785"/>
          </a:xfrm>
        </p:grpSpPr>
        <p:sp>
          <p:nvSpPr>
            <p:cNvPr id="26" name="Rounded Rectangle 25"/>
            <p:cNvSpPr/>
            <p:nvPr/>
          </p:nvSpPr>
          <p:spPr>
            <a:xfrm>
              <a:off x="533400" y="2438400"/>
              <a:ext cx="2133600" cy="144780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9600" y="2514599"/>
              <a:ext cx="1981200" cy="1764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Ayeyarwady</a:t>
              </a:r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Region</a:t>
              </a: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Townships  –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Villages      - 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363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Households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136081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17715" y="3184072"/>
            <a:ext cx="1581208" cy="979540"/>
            <a:chOff x="533400" y="2438400"/>
            <a:chExt cx="2133600" cy="1828474"/>
          </a:xfrm>
        </p:grpSpPr>
        <p:sp>
          <p:nvSpPr>
            <p:cNvPr id="29" name="Rounded Rectangle 28"/>
            <p:cNvSpPr/>
            <p:nvPr/>
          </p:nvSpPr>
          <p:spPr>
            <a:xfrm>
              <a:off x="533400" y="2438400"/>
              <a:ext cx="2133600" cy="144780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09600" y="2514599"/>
              <a:ext cx="1981201" cy="1752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Rakhaing</a:t>
              </a:r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State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Townships 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Villages     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350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Households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30384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7713" y="1981200"/>
            <a:ext cx="1524739" cy="938719"/>
            <a:chOff x="533400" y="2321017"/>
            <a:chExt cx="2133600" cy="1840444"/>
          </a:xfrm>
        </p:grpSpPr>
        <p:sp>
          <p:nvSpPr>
            <p:cNvPr id="32" name="Rounded Rectangle 31"/>
            <p:cNvSpPr/>
            <p:nvPr/>
          </p:nvSpPr>
          <p:spPr>
            <a:xfrm>
              <a:off x="533400" y="2438400"/>
              <a:ext cx="2133600" cy="144780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09600" y="2321017"/>
              <a:ext cx="1981200" cy="1840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Chin </a:t>
              </a:r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State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Townships  - 5 </a:t>
              </a: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Villages      - 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274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Households -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11379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>
            <a:off x="1798923" y="1046878"/>
            <a:ext cx="1782477" cy="7057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2" idx="3"/>
          </p:cNvCxnSpPr>
          <p:nvPr/>
        </p:nvCxnSpPr>
        <p:spPr>
          <a:xfrm>
            <a:off x="1742452" y="2410297"/>
            <a:ext cx="1378119" cy="1818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007429" y="1777617"/>
            <a:ext cx="653142" cy="11036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4655458" y="4012747"/>
            <a:ext cx="1516742" cy="1020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3"/>
          </p:cNvCxnSpPr>
          <p:nvPr/>
        </p:nvCxnSpPr>
        <p:spPr>
          <a:xfrm flipV="1">
            <a:off x="1798923" y="2979966"/>
            <a:ext cx="1466791" cy="5919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3200400" y="4403172"/>
            <a:ext cx="505278" cy="3974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3" idx="1"/>
          </p:cNvCxnSpPr>
          <p:nvPr/>
        </p:nvCxnSpPr>
        <p:spPr>
          <a:xfrm flipH="1" flipV="1">
            <a:off x="5007428" y="5278595"/>
            <a:ext cx="1306286" cy="1676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509657" y="152400"/>
            <a:ext cx="5007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152401" y="4267200"/>
            <a:ext cx="2438399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Remote 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communities areas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located far beyond 11 miles from national grid and unlikely to receive electricity in next 10 years are targeted to pre-electrify.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2402" y="-33010"/>
            <a:ext cx="5176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Off grid project Area (16-17)</a:t>
            </a:r>
            <a:endParaRPr lang="en-US" b="1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06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0" t="17839" r="12002" b="20688"/>
          <a:stretch/>
        </p:blipFill>
        <p:spPr>
          <a:xfrm>
            <a:off x="44116" y="1060887"/>
            <a:ext cx="9099884" cy="4605087"/>
          </a:xfrm>
          <a:prstGeom prst="rect">
            <a:avLst/>
          </a:prstGeom>
        </p:spPr>
      </p:pic>
      <p:sp>
        <p:nvSpPr>
          <p:cNvPr id="4" name="Text Placeholder 2"/>
          <p:cNvSpPr txBox="1">
            <a:spLocks/>
          </p:cNvSpPr>
          <p:nvPr/>
        </p:nvSpPr>
        <p:spPr>
          <a:xfrm>
            <a:off x="1010652" y="470279"/>
            <a:ext cx="7060440" cy="3462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68580" tIns="34290" rIns="68580" bIns="3429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0" hangingPunct="0">
              <a:buNone/>
            </a:pPr>
            <a:r>
              <a:rPr lang="en-NZ" sz="2000" b="1" dirty="0">
                <a:solidFill>
                  <a:schemeClr val="tx2">
                    <a:lumMod val="75000"/>
                  </a:schemeClr>
                </a:solidFill>
                <a:latin typeface="Myanmar3" pitchFamily="18" charset="0"/>
                <a:cs typeface="Myanmar3" pitchFamily="18" charset="0"/>
              </a:rPr>
              <a:t>Location of Project Site and Overall Quantities (2016-2017)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3870" y="5665974"/>
            <a:ext cx="5022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Formed VEC	- 2082 </a:t>
            </a:r>
          </a:p>
          <a:p>
            <a:r>
              <a:rPr lang="en-US" b="1" dirty="0" smtClean="0"/>
              <a:t>Targeting  Village	- 2082</a:t>
            </a:r>
          </a:p>
          <a:p>
            <a:r>
              <a:rPr lang="en-US" b="1" dirty="0" smtClean="0"/>
              <a:t>Targeting  HH	- 136768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2117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093365" cy="610820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en-US" sz="2800" b="1" u="sng" dirty="0" smtClean="0">
                <a:solidFill>
                  <a:srgbClr val="FF0000"/>
                </a:solidFill>
              </a:rPr>
              <a:t/>
            </a:r>
            <a:br>
              <a:rPr lang="en-US" sz="2800" b="1" u="sng" dirty="0" smtClean="0">
                <a:solidFill>
                  <a:srgbClr val="FF0000"/>
                </a:solidFill>
              </a:rPr>
            </a:br>
            <a:endParaRPr lang="en-US" sz="2800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0096"/>
            <a:ext cx="8229600" cy="5486400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Each village participating in the Off-Grid program must form a Village Electrification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Committee,VEC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20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will develop guidelines for VEC formation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2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To organize at least 9 persons in the committee</a:t>
            </a:r>
          </a:p>
          <a:p>
            <a:pPr lvl="2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To involve at least 3 women in the committee</a:t>
            </a:r>
          </a:p>
          <a:p>
            <a:pPr lvl="2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To involve 50% of middle age persons </a:t>
            </a:r>
          </a:p>
          <a:p>
            <a:pPr lvl="2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To be a collaborator for the development of the village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062408" y="340889"/>
            <a:ext cx="7060440" cy="410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68580" tIns="34290" rIns="68580" bIns="3429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0" hangingPunct="0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Community Organization and Mobilization</a:t>
            </a:r>
            <a:endParaRPr lang="en-NZ" sz="2400" b="1" dirty="0">
              <a:latin typeface="Myanmar3" pitchFamily="18" charset="0"/>
              <a:cs typeface="Myanmar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5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>
            <a:normAutofit/>
          </a:bodyPr>
          <a:lstStyle/>
          <a:p>
            <a:pPr marL="0" lvl="0" indent="0">
              <a:lnSpc>
                <a:spcPct val="160000"/>
              </a:lnSpc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VEC </a:t>
            </a:r>
          </a:p>
          <a:p>
            <a:pPr lvl="1">
              <a:lnSpc>
                <a:spcPct val="200000"/>
              </a:lnSpc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Explain 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 systems to villagers </a:t>
            </a:r>
          </a:p>
          <a:p>
            <a:pPr lvl="1">
              <a:lnSpc>
                <a:spcPct val="200000"/>
              </a:lnSpc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Count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 number of each system type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200000"/>
              </a:lnSpc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Collect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down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payments</a:t>
            </a:r>
          </a:p>
          <a:p>
            <a:pPr lvl="1">
              <a:lnSpc>
                <a:spcPct val="200000"/>
              </a:lnSpc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ill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out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SHS Form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keep one copy for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records</a:t>
            </a:r>
          </a:p>
          <a:p>
            <a:pPr lvl="1">
              <a:lnSpc>
                <a:spcPct val="200000"/>
              </a:lnSpc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Transfer the down payment to NEP account.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7608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0"/>
            <a:ext cx="8686800" cy="4114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hangingPunct="0"/>
            <a:r>
              <a:rPr lang="en-NZ" sz="2400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Off-grid Electrification for 2016-2017 Fiscal Year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" y="513398"/>
            <a:ext cx="8991600" cy="637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Myanmar3" pitchFamily="18" charset="0"/>
              <a:cs typeface="Myanmar3" pitchFamily="18" charset="0"/>
            </a:endParaRPr>
          </a:p>
          <a:p>
            <a:pPr marL="34290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Myanmar3" pitchFamily="18" charset="0"/>
                <a:cs typeface="Myanmar3" pitchFamily="18" charset="0"/>
              </a:rPr>
              <a:t>Electrification System</a:t>
            </a:r>
            <a:endParaRPr lang="en-US" b="1" dirty="0">
              <a:latin typeface="Myanmar3" pitchFamily="18" charset="0"/>
              <a:cs typeface="Myanmar3" pitchFamily="18" charset="0"/>
            </a:endParaRPr>
          </a:p>
          <a:p>
            <a:pPr>
              <a:lnSpc>
                <a:spcPct val="150000"/>
              </a:lnSpc>
            </a:pPr>
            <a:endParaRPr lang="en-US" sz="700" b="1" dirty="0" smtClean="0">
              <a:latin typeface="Myanmar3" pitchFamily="18" charset="0"/>
              <a:cs typeface="Myanmar3" pitchFamily="18" charset="0"/>
            </a:endParaRPr>
          </a:p>
          <a:p>
            <a:pPr marL="171450" lvl="2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latin typeface="Myanmar3" pitchFamily="18" charset="0"/>
                <a:cs typeface="Myanmar3" pitchFamily="18" charset="0"/>
              </a:rPr>
              <a:t>Solar </a:t>
            </a:r>
            <a:r>
              <a:rPr lang="en-US" sz="1600" b="1" dirty="0">
                <a:solidFill>
                  <a:srgbClr val="FF0000"/>
                </a:solidFill>
                <a:latin typeface="Myanmar3" pitchFamily="18" charset="0"/>
                <a:cs typeface="Myanmar3" pitchFamily="18" charset="0"/>
              </a:rPr>
              <a:t>Home </a:t>
            </a:r>
            <a:r>
              <a:rPr lang="en-US" sz="1600" b="1" dirty="0" smtClean="0">
                <a:solidFill>
                  <a:srgbClr val="FF0000"/>
                </a:solidFill>
                <a:latin typeface="Myanmar3" pitchFamily="18" charset="0"/>
                <a:cs typeface="Myanmar3" pitchFamily="18" charset="0"/>
              </a:rPr>
              <a:t>System</a:t>
            </a:r>
            <a:endParaRPr lang="en-US" sz="1600" b="1" dirty="0">
              <a:solidFill>
                <a:srgbClr val="FF0000"/>
              </a:solidFill>
              <a:latin typeface="Myanmar3" pitchFamily="18" charset="0"/>
              <a:cs typeface="Myanmar3" pitchFamily="18" charset="0"/>
            </a:endParaRPr>
          </a:p>
          <a:p>
            <a:pPr marL="171450" lvl="2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latin typeface="Myanmar3" pitchFamily="18" charset="0"/>
                <a:cs typeface="Myanmar3" pitchFamily="18" charset="0"/>
              </a:rPr>
              <a:t>Mini-Grid System </a:t>
            </a:r>
          </a:p>
          <a:p>
            <a:pPr marL="171450" lvl="2">
              <a:lnSpc>
                <a:spcPct val="2000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Myanmar3" pitchFamily="18" charset="0"/>
                <a:cs typeface="Myanmar3" pitchFamily="18" charset="0"/>
              </a:rPr>
              <a:t>( Solar, Hydro, Bio-mass and Bio-gas System)</a:t>
            </a:r>
          </a:p>
          <a:p>
            <a:pPr marL="285750" lvl="2" indent="-285750">
              <a:lnSpc>
                <a:spcPct val="20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Electrification Item (9 items)</a:t>
            </a:r>
            <a:endParaRPr lang="en-US" b="1" dirty="0" smtClean="0">
              <a:latin typeface="Myanmar3" pitchFamily="18" charset="0"/>
              <a:cs typeface="Myanmar3" pitchFamily="18" charset="0"/>
            </a:endParaRPr>
          </a:p>
          <a:p>
            <a:pPr marL="342900" lvl="3" indent="-5715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House-hold Electrification </a:t>
            </a:r>
          </a:p>
          <a:p>
            <a:pPr marL="342900" lvl="3" indent="-57150">
              <a:lnSpc>
                <a:spcPct val="200000"/>
              </a:lnSpc>
            </a:pPr>
            <a:r>
              <a:rPr lang="en-US" sz="1600" b="1" dirty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</a:t>
            </a:r>
            <a:r>
              <a:rPr lang="en-US" sz="1600" b="1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(small, medium ,Large)</a:t>
            </a:r>
          </a:p>
          <a:p>
            <a:pPr marL="342900" lvl="3" indent="-5715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Rural Health Centre</a:t>
            </a:r>
          </a:p>
          <a:p>
            <a:pPr marL="342900" lvl="3" indent="-5715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School (Primary, Middle, High)</a:t>
            </a:r>
          </a:p>
          <a:p>
            <a:pPr marL="342900" lvl="3" indent="-5715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Religious Building</a:t>
            </a:r>
          </a:p>
          <a:p>
            <a:pPr marL="342900" lvl="3" indent="-5715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Street Light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pic>
        <p:nvPicPr>
          <p:cNvPr id="4" name="Picture 3" descr="Solar-Mama-2-686x393.jpg"/>
          <p:cNvPicPr>
            <a:picLocks noChangeAspect="1"/>
          </p:cNvPicPr>
          <p:nvPr/>
        </p:nvPicPr>
        <p:blipFill>
          <a:blip r:embed="rId2"/>
          <a:srcRect l="32702" r="-528"/>
          <a:stretch>
            <a:fillRect/>
          </a:stretch>
        </p:blipFill>
        <p:spPr>
          <a:xfrm>
            <a:off x="4802012" y="664846"/>
            <a:ext cx="1965812" cy="154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SOLAR-STREET-LIGHTING-SYSTEMS.jp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4802012" y="2876556"/>
            <a:ext cx="2012948" cy="1509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pic29329_l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5053" y="5001357"/>
            <a:ext cx="2009907" cy="1481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sunlabob 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81470" y="1726643"/>
            <a:ext cx="2066292" cy="1549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cq5dam.web.380.253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7163" y="4086232"/>
            <a:ext cx="2145940" cy="1428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322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88" y="63500"/>
            <a:ext cx="8839200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tabLst>
                <a:tab pos="463550" algn="l"/>
              </a:tabLst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Number 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Lots and Systems (2016-2017 FY)</a:t>
            </a:r>
            <a:endParaRPr lang="en-US" sz="2400" b="1" dirty="0" smtClean="0"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05000" y="4114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691496" y="1054296"/>
            <a:ext cx="3962400" cy="437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tabLst>
                <a:tab pos="463550" algn="l"/>
              </a:tabLst>
            </a:pPr>
            <a:r>
              <a:rPr lang="el-GR" sz="2400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Lot (1)  Kayin  		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Lot (2)  Chin </a:t>
            </a:r>
            <a:r>
              <a:rPr lang="en-ZA" sz="2000" dirty="0">
                <a:latin typeface="Times New Roman" pitchFamily="18" charset="0"/>
                <a:cs typeface="Times New Roman" pitchFamily="18" charset="0"/>
              </a:rPr>
              <a:t>(a)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ZA" sz="2000" dirty="0">
                <a:latin typeface="Times New Roman" pitchFamily="18" charset="0"/>
                <a:cs typeface="Times New Roman" pitchFamily="18" charset="0"/>
              </a:rPr>
              <a:t>Lot (3)  Chin (b)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 		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Lot (</a:t>
            </a:r>
            <a:r>
              <a:rPr lang="en-ZA" sz="2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)  Sagaing 		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Lot (</a:t>
            </a:r>
            <a:r>
              <a:rPr lang="en-ZA" sz="2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)  Tanintharyi 	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Lot (</a:t>
            </a:r>
            <a:r>
              <a:rPr lang="en-ZA" sz="2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Rakhine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(a)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Lot (7)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Rakhine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(b)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Lot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ZA" sz="20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Shan (East)		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Lot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ZA" sz="2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Shan (North)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(a)</a:t>
            </a:r>
          </a:p>
          <a:p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Lot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ZA" sz="2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Shan (North)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Lot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ZA" sz="2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)  Ayeyawaddy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(a)</a:t>
            </a:r>
          </a:p>
          <a:p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Lot (</a:t>
            </a:r>
            <a:r>
              <a:rPr lang="en-ZA" sz="2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Ayeyawaddy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(b)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8990" y="1132764"/>
            <a:ext cx="7137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(A)Lot				- 12 Lots			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3492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88" y="635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spcAft>
                <a:spcPts val="300"/>
              </a:spcAft>
              <a:buClr>
                <a:schemeClr val="bg2">
                  <a:lumMod val="50000"/>
                </a:schemeClr>
              </a:buClr>
              <a:tabLst>
                <a:tab pos="463550" algn="l"/>
              </a:tabLst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Number 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Lots and Systems (2016-2017 FY)(Cont;)</a:t>
            </a:r>
            <a:endParaRPr lang="en-US" sz="2400" b="1" dirty="0" smtClean="0">
              <a:latin typeface="Times New Roman" pitchFamily="18" charset="0"/>
              <a:ea typeface="Myanmar3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09CD-92ED-42B3-BACB-EBD45FE67C5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05000" y="4114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698724" y="1686452"/>
            <a:ext cx="4953000" cy="3886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3386" indent="-403386">
              <a:tabLst>
                <a:tab pos="2806700" algn="l"/>
                <a:tab pos="2971800" algn="l"/>
              </a:tabLst>
            </a:pPr>
            <a:r>
              <a:rPr lang="en-US" sz="18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SHS	-  136768 </a:t>
            </a:r>
            <a:r>
              <a:rPr lang="en-US" sz="1800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8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       (30Wp, 45Wp, 60Wp)</a:t>
            </a:r>
          </a:p>
          <a:p>
            <a:pPr marL="403386" indent="-403386"/>
            <a:r>
              <a:rPr lang="en-US" sz="18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School		 -  1564 </a:t>
            </a:r>
            <a:r>
              <a:rPr lang="en-US" sz="1800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8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        (120Wp,375Wp,475Wp)</a:t>
            </a:r>
          </a:p>
          <a:p>
            <a:endParaRPr lang="en-US" sz="700" dirty="0" smtClean="0">
              <a:solidFill>
                <a:srgbClr val="FF000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03386" indent="-403386"/>
            <a:r>
              <a:rPr lang="en-US" sz="18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Health Center		 -  328 </a:t>
            </a:r>
            <a:r>
              <a:rPr lang="en-US" sz="1800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8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0" indent="0">
              <a:buNone/>
            </a:pPr>
            <a:r>
              <a:rPr lang="en-US" sz="1200" dirty="0">
                <a:latin typeface="Myanmar3" pitchFamily="18" charset="0"/>
                <a:ea typeface="Myanmar3" pitchFamily="18" charset="0"/>
                <a:cs typeface="Myanmar3" pitchFamily="18" charset="0"/>
              </a:rPr>
              <a:t> </a:t>
            </a:r>
            <a:r>
              <a:rPr lang="en-US" sz="12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        </a:t>
            </a:r>
            <a:r>
              <a:rPr lang="en-US" sz="1200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(180Wp)</a:t>
            </a:r>
          </a:p>
          <a:p>
            <a:endParaRPr lang="en-US" sz="600" dirty="0" smtClean="0">
              <a:solidFill>
                <a:srgbClr val="FF000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03386" indent="-403386"/>
            <a:r>
              <a:rPr lang="en-US" sz="18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Religious Building 	 -  2096 </a:t>
            </a:r>
            <a:r>
              <a:rPr lang="en-US" sz="1800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8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          </a:t>
            </a:r>
            <a:r>
              <a:rPr lang="en-US" sz="1200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(120Wp)</a:t>
            </a:r>
          </a:p>
          <a:p>
            <a:endParaRPr lang="en-US" sz="600" dirty="0" smtClean="0">
              <a:solidFill>
                <a:srgbClr val="FF000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403386" indent="-403386"/>
            <a:r>
              <a:rPr lang="en-US" sz="1800" dirty="0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Street Light		 -  10410 </a:t>
            </a:r>
            <a:r>
              <a:rPr lang="en-US" sz="1800" dirty="0" err="1" smtClean="0">
                <a:latin typeface="Myanmar3" pitchFamily="18" charset="0"/>
                <a:ea typeface="Myanmar3" pitchFamily="18" charset="0"/>
                <a:cs typeface="Myanmar3" pitchFamily="18" charset="0"/>
              </a:rPr>
              <a:t>Nos</a:t>
            </a:r>
            <a:endParaRPr lang="en-US" sz="18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rgbClr val="FF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          (70Wp)</a:t>
            </a:r>
            <a:endParaRPr lang="en-US" sz="1800" dirty="0" smtClean="0">
              <a:latin typeface="Myanmar3" pitchFamily="18" charset="0"/>
              <a:ea typeface="Myanmar3" pitchFamily="18" charset="0"/>
              <a:cs typeface="Myanmar3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endParaRPr lang="en-US" sz="2000" dirty="0"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8991" y="1132764"/>
            <a:ext cx="7410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(B)System		- 151166 </a:t>
            </a:r>
            <a:r>
              <a:rPr lang="en-US" sz="2000" b="1" dirty="0" err="1" smtClean="0"/>
              <a:t>Nos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3492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2645</TotalTime>
  <Words>920</Words>
  <Application>Microsoft Office PowerPoint</Application>
  <PresentationFormat>On-screen Show (4:3)</PresentationFormat>
  <Paragraphs>316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Workshop on National Electrification and Power Sector Development in Myanmar  May 18, 2016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Situation for Procurement Plan</vt:lpstr>
      <vt:lpstr>PowerPoint Presentation</vt:lpstr>
      <vt:lpstr>Challenges and Barriers </vt:lpstr>
      <vt:lpstr>Way Forward</vt:lpstr>
      <vt:lpstr>PowerPoint Presentation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Aspire</cp:lastModifiedBy>
  <cp:revision>203</cp:revision>
  <cp:lastPrinted>2016-05-17T11:30:36Z</cp:lastPrinted>
  <dcterms:created xsi:type="dcterms:W3CDTF">2016-05-02T10:17:57Z</dcterms:created>
  <dcterms:modified xsi:type="dcterms:W3CDTF">2016-05-17T11:21:20Z</dcterms:modified>
</cp:coreProperties>
</file>